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376" r:id="rId3"/>
    <p:sldId id="350" r:id="rId4"/>
    <p:sldId id="351" r:id="rId5"/>
    <p:sldId id="343" r:id="rId6"/>
    <p:sldId id="333" r:id="rId7"/>
    <p:sldId id="335" r:id="rId8"/>
    <p:sldId id="375" r:id="rId9"/>
    <p:sldId id="369" r:id="rId10"/>
    <p:sldId id="356" r:id="rId11"/>
    <p:sldId id="370" r:id="rId12"/>
    <p:sldId id="371" r:id="rId13"/>
    <p:sldId id="372" r:id="rId14"/>
    <p:sldId id="373" r:id="rId15"/>
    <p:sldId id="374" r:id="rId16"/>
    <p:sldId id="348" r:id="rId17"/>
    <p:sldId id="316" r:id="rId18"/>
    <p:sldId id="358" r:id="rId19"/>
    <p:sldId id="28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14" autoAdjust="0"/>
    <p:restoredTop sz="91408" autoAdjust="0"/>
  </p:normalViewPr>
  <p:slideViewPr>
    <p:cSldViewPr snapToGrid="0" snapToObjects="1">
      <p:cViewPr>
        <p:scale>
          <a:sx n="114" d="100"/>
          <a:sy n="114" d="100"/>
        </p:scale>
        <p:origin x="-1784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FF762-1AFA-0E4E-9746-07A1AAD6D49D}" type="datetimeFigureOut">
              <a:rPr lang="en-US" smtClean="0"/>
              <a:t>4/25/13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7EF24-E888-6140-BEBF-E66BCC1ED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2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need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93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93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so how are we going to get from here…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8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really high-level depiction of our system. Essentially</a:t>
            </a:r>
            <a:r>
              <a:rPr lang="en-US" baseline="0" dirty="0" smtClean="0"/>
              <a:t> what we’re going to do is simulate the entire execution of the physical network. In a single process, we model switches in the network. We then run control servers on top of this, but we interpose on all of the communication channels.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Mechanisn</a:t>
            </a:r>
            <a:r>
              <a:rPr lang="en-US" baseline="0" dirty="0" smtClean="0"/>
              <a:t> to explore those research questions! Not a software </a:t>
            </a:r>
            <a:r>
              <a:rPr lang="en-US" baseline="0" dirty="0" err="1" smtClean="0"/>
              <a:t>artefact</a:t>
            </a:r>
            <a:r>
              <a:rPr lang="en-US" baseline="0" dirty="0" smtClean="0"/>
              <a:t>….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Mark properties: delay, re-ordering, failure modes, 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7EF24-E888-6140-BEBF-E66BCC1ED0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4/25/13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4/25/13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4/25/13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4/25/13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4/25/13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4/25/13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10732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Automated Troubleshooting for Software-Defined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80150"/>
            <a:ext cx="7664193" cy="2123220"/>
          </a:xfrm>
        </p:spPr>
        <p:txBody>
          <a:bodyPr/>
          <a:lstStyle/>
          <a:p>
            <a:r>
              <a:rPr lang="en-US" u="sng" dirty="0" smtClean="0"/>
              <a:t>Colin Scott</a:t>
            </a:r>
            <a:r>
              <a:rPr lang="en-US" dirty="0" smtClean="0"/>
              <a:t>, Andreas </a:t>
            </a:r>
            <a:r>
              <a:rPr lang="en-US" dirty="0" err="1" smtClean="0"/>
              <a:t>Wundsam</a:t>
            </a:r>
            <a:r>
              <a:rPr lang="en-US" dirty="0" smtClean="0"/>
              <a:t>, Sam Whitlock,                   Andrew Or, Eugene Huang, </a:t>
            </a:r>
            <a:r>
              <a:rPr lang="en-US" dirty="0" err="1" smtClean="0"/>
              <a:t>Kyriakos</a:t>
            </a:r>
            <a:r>
              <a:rPr lang="en-US" dirty="0" smtClean="0"/>
              <a:t> </a:t>
            </a:r>
            <a:r>
              <a:rPr lang="en-US" dirty="0" err="1" smtClean="0"/>
              <a:t>Zarifis</a:t>
            </a:r>
            <a:r>
              <a:rPr lang="en-US" dirty="0" smtClean="0"/>
              <a:t>, Scott </a:t>
            </a:r>
            <a:r>
              <a:rPr lang="en-US" dirty="0" err="1" smtClean="0"/>
              <a:t>Shenker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336" y="434477"/>
            <a:ext cx="1384064" cy="1384064"/>
          </a:xfrm>
          <a:prstGeom prst="rect">
            <a:avLst/>
          </a:prstGeom>
        </p:spPr>
      </p:pic>
      <p:pic>
        <p:nvPicPr>
          <p:cNvPr id="6" name="Picture 7" descr="http://opennetsummit.org/images/logo_cleanslat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434476"/>
            <a:ext cx="2171665" cy="139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918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71902"/>
            <a:ext cx="7610476" cy="924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Modify history!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 descr="blogpost (1)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2707781"/>
            <a:ext cx="7518229" cy="40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38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Replaying Altered History is Hard</a:t>
            </a:r>
            <a:endParaRPr lang="en-US" dirty="0"/>
          </a:p>
        </p:txBody>
      </p:sp>
      <p:pic>
        <p:nvPicPr>
          <p:cNvPr id="5" name="Picture 4" descr="29-Obamaelectionchicago_620x4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82" y="2037753"/>
            <a:ext cx="7236206" cy="482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19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Causes Divergence</a:t>
            </a:r>
            <a:endParaRPr lang="en-US" dirty="0"/>
          </a:p>
        </p:txBody>
      </p:sp>
      <p:pic>
        <p:nvPicPr>
          <p:cNvPr id="6" name="Picture 5" descr="obama-frown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669" y="4491432"/>
            <a:ext cx="2274625" cy="2281603"/>
          </a:xfrm>
          <a:prstGeom prst="rect">
            <a:avLst/>
          </a:prstGeom>
        </p:spPr>
      </p:pic>
      <p:pic>
        <p:nvPicPr>
          <p:cNvPr id="10" name="Picture 9" descr="472px-2010-07-20_Black_windup_alarm_clock_face_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76" y="2038256"/>
            <a:ext cx="1620575" cy="197872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740693" y="3776426"/>
            <a:ext cx="822584" cy="51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02592" y="3776426"/>
            <a:ext cx="735307" cy="5124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red-ti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79" y="4418661"/>
            <a:ext cx="2283459" cy="235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87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usually it doesn’t affect the result</a:t>
            </a:r>
            <a:endParaRPr lang="en-US" dirty="0"/>
          </a:p>
        </p:txBody>
      </p:sp>
      <p:pic>
        <p:nvPicPr>
          <p:cNvPr id="4" name="Picture 3" descr="Barack-Obama-TIME-Magazine-Person-of-the-Year-201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78" y="2870648"/>
            <a:ext cx="5670463" cy="377443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562437" y="2127720"/>
            <a:ext cx="356193" cy="7206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057098" y="2094300"/>
            <a:ext cx="326984" cy="7540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628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Need to Reason About Equivalence!</a:t>
            </a:r>
            <a:endParaRPr lang="en-US" dirty="0"/>
          </a:p>
        </p:txBody>
      </p:sp>
      <p:pic>
        <p:nvPicPr>
          <p:cNvPr id="4" name="Picture 3" descr="obama-frown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79" y="3189089"/>
            <a:ext cx="2274625" cy="22816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40751" y="3668281"/>
            <a:ext cx="80021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latin typeface="ＭＳ ゴシック"/>
                <a:ea typeface="ＭＳ ゴシック"/>
                <a:cs typeface="ＭＳ ゴシック"/>
              </a:rPr>
              <a:t>≈</a:t>
            </a:r>
            <a:endParaRPr lang="en-US" sz="9600" dirty="0"/>
          </a:p>
        </p:txBody>
      </p:sp>
      <p:pic>
        <p:nvPicPr>
          <p:cNvPr id="7" name="Picture 6" descr="red-ti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68" y="3189089"/>
            <a:ext cx="2283459" cy="235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4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Works!</a:t>
            </a:r>
            <a:endParaRPr lang="en-US" dirty="0"/>
          </a:p>
        </p:txBody>
      </p:sp>
      <p:pic>
        <p:nvPicPr>
          <p:cNvPr id="4" name="Picture 3" descr="list_remove_err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94" y="2038256"/>
            <a:ext cx="3908413" cy="2345048"/>
          </a:xfrm>
          <a:prstGeom prst="rect">
            <a:avLst/>
          </a:prstGeom>
        </p:spPr>
      </p:pic>
      <p:pic>
        <p:nvPicPr>
          <p:cNvPr id="5" name="Picture 4" descr="nox_lo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87" y="4445357"/>
            <a:ext cx="3908413" cy="2345048"/>
          </a:xfrm>
          <a:prstGeom prst="rect">
            <a:avLst/>
          </a:prstGeom>
        </p:spPr>
      </p:pic>
      <p:pic>
        <p:nvPicPr>
          <p:cNvPr id="6" name="Picture 5" descr="pox_blackho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87" y="2038256"/>
            <a:ext cx="3907200" cy="2344320"/>
          </a:xfrm>
          <a:prstGeom prst="rect">
            <a:avLst/>
          </a:prstGeom>
        </p:spPr>
      </p:pic>
      <p:pic>
        <p:nvPicPr>
          <p:cNvPr id="7" name="Picture 6" descr="pox_migration_blackhol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6" y="4414458"/>
            <a:ext cx="3886131" cy="233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60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383937"/>
            <a:ext cx="7610476" cy="2807255"/>
          </a:xfrm>
        </p:spPr>
        <p:txBody>
          <a:bodyPr>
            <a:noAutofit/>
          </a:bodyPr>
          <a:lstStyle/>
          <a:p>
            <a:r>
              <a:rPr lang="en-US" sz="2800" dirty="0" smtClean="0"/>
              <a:t>Goal: automatically diagnose network problems</a:t>
            </a:r>
            <a:endParaRPr lang="en-US" sz="2800" dirty="0"/>
          </a:p>
          <a:p>
            <a:r>
              <a:rPr lang="en-US" sz="2800" dirty="0" smtClean="0"/>
              <a:t>Approach: iteratively alter history</a:t>
            </a:r>
          </a:p>
          <a:p>
            <a:r>
              <a:rPr lang="en-US" sz="2800" dirty="0" smtClean="0"/>
              <a:t>Check us out: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84457" y="5307850"/>
            <a:ext cx="88630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/>
              <a:t>ucb</a:t>
            </a:r>
            <a:r>
              <a:rPr lang="en-US" sz="6000" dirty="0" err="1"/>
              <a:t>-sts.github.com</a:t>
            </a:r>
            <a:r>
              <a:rPr lang="en-US" sz="6000" dirty="0"/>
              <a:t>/</a:t>
            </a:r>
            <a:r>
              <a:rPr lang="en-US" sz="6000" dirty="0" err="1"/>
              <a:t>sts</a:t>
            </a:r>
            <a:r>
              <a:rPr lang="en-US" sz="6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8750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7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[1] </a:t>
            </a:r>
            <a:r>
              <a:rPr lang="en-US" dirty="0"/>
              <a:t>V. </a:t>
            </a:r>
            <a:r>
              <a:rPr lang="en-US" dirty="0" err="1"/>
              <a:t>Soundararajan</a:t>
            </a:r>
            <a:r>
              <a:rPr lang="en-US" dirty="0"/>
              <a:t> and K. </a:t>
            </a:r>
            <a:r>
              <a:rPr lang="en-US" dirty="0" err="1"/>
              <a:t>Govil</a:t>
            </a:r>
            <a:r>
              <a:rPr lang="en-US" dirty="0"/>
              <a:t>. Challenges in building </a:t>
            </a:r>
            <a:r>
              <a:rPr lang="en-US" dirty="0" smtClean="0"/>
              <a:t>scalable </a:t>
            </a:r>
            <a:r>
              <a:rPr lang="en-US" dirty="0"/>
              <a:t>virtualized datacenter management. SIGOPS Operating Systems Review ’10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[2] </a:t>
            </a:r>
            <a:r>
              <a:rPr lang="en-US" dirty="0"/>
              <a:t>A. Greenberg, J. R. Hamilton, N. Jain, S. </a:t>
            </a:r>
            <a:r>
              <a:rPr lang="en-US" dirty="0" err="1"/>
              <a:t>Kandula</a:t>
            </a:r>
            <a:r>
              <a:rPr lang="en-US" dirty="0"/>
              <a:t>, C. Kim, P. </a:t>
            </a:r>
            <a:r>
              <a:rPr lang="en-US" dirty="0" err="1"/>
              <a:t>Lahiri</a:t>
            </a:r>
            <a:r>
              <a:rPr lang="en-US" dirty="0"/>
              <a:t>, D. A. </a:t>
            </a:r>
            <a:r>
              <a:rPr lang="en-US" dirty="0" err="1"/>
              <a:t>Maltz</a:t>
            </a:r>
            <a:r>
              <a:rPr lang="en-US" dirty="0"/>
              <a:t>, P. Patel, and S. </a:t>
            </a:r>
            <a:r>
              <a:rPr lang="en-US" dirty="0" err="1"/>
              <a:t>Sengupta</a:t>
            </a:r>
            <a:r>
              <a:rPr lang="en-US" dirty="0"/>
              <a:t>. VL2: a </a:t>
            </a:r>
            <a:r>
              <a:rPr lang="en-US" dirty="0" smtClean="0"/>
              <a:t>scalable </a:t>
            </a:r>
            <a:r>
              <a:rPr lang="en-US" dirty="0"/>
              <a:t>and flexible data center network, Sec. 3.4. SIGCOMM ’09.</a:t>
            </a:r>
          </a:p>
        </p:txBody>
      </p:sp>
    </p:spTree>
    <p:extLst>
      <p:ext uri="{BB962C8B-B14F-4D97-AF65-F5344CB8AC3E}">
        <p14:creationId xmlns:p14="http://schemas.microsoft.com/office/powerpoint/2010/main" val="421678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</a:t>
            </a:r>
            <a:endParaRPr lang="en-US" dirty="0"/>
          </a:p>
        </p:txBody>
      </p:sp>
      <p:pic>
        <p:nvPicPr>
          <p:cNvPr id="6" name="Picture 5" descr="Debugger_Architect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91" y="2057086"/>
            <a:ext cx="7431068" cy="470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26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52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856"/>
            <a:ext cx="9358465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many events in a </a:t>
            </a:r>
            <a:r>
              <a:rPr lang="en-US" dirty="0" smtClean="0"/>
              <a:t>datacenter network</a:t>
            </a:r>
            <a:r>
              <a:rPr lang="en-US" dirty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3961" y="3118825"/>
            <a:ext cx="8522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= ~500 events / minute</a:t>
            </a:r>
            <a:endParaRPr lang="en-US" sz="72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91013" y="2796115"/>
            <a:ext cx="7553618" cy="33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71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goes wrong!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45" y="2035273"/>
            <a:ext cx="4067010" cy="48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0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965" y="2595526"/>
            <a:ext cx="6963307" cy="39547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 smtClean="0"/>
              <a:t>Manual analysis of log files</a:t>
            </a:r>
          </a:p>
        </p:txBody>
      </p:sp>
    </p:spTree>
    <p:extLst>
      <p:ext uri="{BB962C8B-B14F-4D97-AF65-F5344CB8AC3E}">
        <p14:creationId xmlns:p14="http://schemas.microsoft.com/office/powerpoint/2010/main" val="2160865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practice: </a:t>
            </a:r>
            <a:r>
              <a:rPr lang="en-US" dirty="0"/>
              <a:t>Logs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22403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667" y="2695821"/>
            <a:ext cx="9258195" cy="372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 smtClean="0"/>
              <a:t>Identify the </a:t>
            </a:r>
            <a:r>
              <a:rPr lang="en-US" sz="6600" b="1" dirty="0" smtClean="0"/>
              <a:t>minimal</a:t>
            </a:r>
            <a:r>
              <a:rPr lang="en-US" sz="6600" dirty="0" smtClean="0"/>
              <a:t> set of events that trigger the bug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9568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Causal Set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68192" y="3030052"/>
            <a:ext cx="7319657" cy="2228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69000" y="4396703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3257" y="3074612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8794" y="4431872"/>
            <a:ext cx="103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4338360">
            <a:off x="1683092" y="3614494"/>
            <a:ext cx="703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Pong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" name="Multiply 5"/>
          <p:cNvSpPr/>
          <p:nvPr/>
        </p:nvSpPr>
        <p:spPr>
          <a:xfrm>
            <a:off x="1898917" y="2716537"/>
            <a:ext cx="564882" cy="716149"/>
          </a:xfrm>
          <a:prstGeom prst="mathMultiply">
            <a:avLst>
              <a:gd name="adj1" fmla="val 64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225123" y="3030052"/>
            <a:ext cx="5963534" cy="127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031189" y="3082435"/>
            <a:ext cx="423868" cy="1322092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7347222">
            <a:off x="3770572" y="3623212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4463186" y="3060156"/>
            <a:ext cx="1753508" cy="1336547"/>
          </a:xfrm>
          <a:prstGeom prst="line">
            <a:avLst/>
          </a:prstGeom>
          <a:ln>
            <a:solidFill>
              <a:srgbClr val="000000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282105">
            <a:off x="5403575" y="353284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…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290534" y="4396705"/>
            <a:ext cx="1898123" cy="7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16425" y="4458865"/>
            <a:ext cx="94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97314" y="5084188"/>
            <a:ext cx="158268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Blackhole</a:t>
            </a:r>
            <a:r>
              <a:rPr lang="en-US" dirty="0" smtClean="0">
                <a:solidFill>
                  <a:srgbClr val="FF0000"/>
                </a:solidFill>
              </a:rPr>
              <a:t> persists!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7341938" y="2250259"/>
            <a:ext cx="66847" cy="4099483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5" idx="4"/>
          </p:cNvCxnSpPr>
          <p:nvPr/>
        </p:nvCxnSpPr>
        <p:spPr>
          <a:xfrm flipV="1">
            <a:off x="1225004" y="3124741"/>
            <a:ext cx="428579" cy="127196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7347222">
            <a:off x="998863" y="3572545"/>
            <a:ext cx="61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Ping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579743" y="3024482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151164" y="435415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endCxn id="38" idx="0"/>
          </p:cNvCxnSpPr>
          <p:nvPr/>
        </p:nvCxnSpPr>
        <p:spPr>
          <a:xfrm>
            <a:off x="1738563" y="3087501"/>
            <a:ext cx="287102" cy="1248399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951825" y="4335900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469973" y="4368853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957349" y="4370602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142854" y="4343825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341938" y="2250259"/>
            <a:ext cx="545911" cy="0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408785" y="6357323"/>
            <a:ext cx="545911" cy="0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766712" y="2531871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Crash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230100" y="4469112"/>
            <a:ext cx="306945" cy="1298266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17086332">
            <a:off x="2605773" y="4963065"/>
            <a:ext cx="124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Link Down!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3156260" y="5712609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2303110" y="3087501"/>
            <a:ext cx="760673" cy="2631294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rot="17137503">
            <a:off x="1712198" y="4813477"/>
            <a:ext cx="124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Link Down!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909928" y="5729937"/>
            <a:ext cx="7319657" cy="22280"/>
          </a:xfrm>
          <a:prstGeom prst="line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410028" y="5824626"/>
            <a:ext cx="137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Link Failure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931508" y="5724367"/>
            <a:ext cx="147680" cy="1002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212051" y="5717247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 rot="4585748">
            <a:off x="3186618" y="4962507"/>
            <a:ext cx="1425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Not Master...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27551" y="5774497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3617653" y="4469112"/>
            <a:ext cx="281707" cy="1225855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3825520" y="5694967"/>
            <a:ext cx="147680" cy="100259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nut 45"/>
          <p:cNvSpPr/>
          <p:nvPr/>
        </p:nvSpPr>
        <p:spPr>
          <a:xfrm>
            <a:off x="1239529" y="5457788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5" name="Donut 44"/>
          <p:cNvSpPr/>
          <p:nvPr/>
        </p:nvSpPr>
        <p:spPr>
          <a:xfrm>
            <a:off x="1378200" y="2506075"/>
            <a:ext cx="1667702" cy="891954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98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Causal Set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2512" y="256362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2512" y="3212214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512" y="2868429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2512" y="3637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2512" y="4286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2512" y="3942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2512" y="465351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512" y="5302103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2512" y="4958318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2512" y="5727406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2512" y="6375992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2512" y="6032207"/>
            <a:ext cx="80275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644502" y="2563628"/>
            <a:ext cx="1831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44502" y="2563628"/>
            <a:ext cx="336697" cy="64858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3637" y="2563628"/>
            <a:ext cx="366232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27618" y="3942318"/>
            <a:ext cx="183116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013637" y="5302103"/>
            <a:ext cx="285898" cy="4253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22645" y="5302103"/>
            <a:ext cx="474332" cy="7248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79869" y="5324962"/>
            <a:ext cx="563526" cy="10510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579530" y="3919458"/>
            <a:ext cx="570610" cy="103886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75023" y="4286104"/>
            <a:ext cx="691117" cy="36741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739655" y="4972497"/>
            <a:ext cx="237461" cy="3189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739655" y="2563628"/>
            <a:ext cx="535184" cy="64858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387707" y="5316282"/>
            <a:ext cx="261623" cy="715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368261" y="3637517"/>
            <a:ext cx="53871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39070" y="2563628"/>
            <a:ext cx="874232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920512" y="3212214"/>
            <a:ext cx="643860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542465" y="3942319"/>
            <a:ext cx="378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268279" y="2868429"/>
            <a:ext cx="637954" cy="107437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636977" y="4653517"/>
            <a:ext cx="378046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963581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2233" y="5302103"/>
            <a:ext cx="915581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4920512" y="5298561"/>
            <a:ext cx="643860" cy="107743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65594" y="4972497"/>
            <a:ext cx="124047" cy="3437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3846" y="2302018"/>
            <a:ext cx="99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2387" y="3704377"/>
            <a:ext cx="97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18705" y="5054672"/>
            <a:ext cx="1004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Controller C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70913" y="260275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1</a:t>
            </a:r>
            <a:endParaRPr lang="en-US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70913" y="2950604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2</a:t>
            </a:r>
            <a:endParaRPr lang="en-US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270913" y="3364614"/>
            <a:ext cx="703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Switch3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270913" y="4020949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4</a:t>
            </a:r>
            <a:endParaRPr lang="en-US" sz="1100" dirty="0"/>
          </a:p>
        </p:txBody>
      </p:sp>
      <p:sp>
        <p:nvSpPr>
          <p:cNvPr id="86" name="TextBox 85"/>
          <p:cNvSpPr txBox="1"/>
          <p:nvPr/>
        </p:nvSpPr>
        <p:spPr>
          <a:xfrm>
            <a:off x="270913" y="4408448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5</a:t>
            </a:r>
            <a:endParaRPr lang="en-US" sz="1100" dirty="0"/>
          </a:p>
        </p:txBody>
      </p:sp>
      <p:sp>
        <p:nvSpPr>
          <p:cNvPr id="87" name="TextBox 86"/>
          <p:cNvSpPr txBox="1"/>
          <p:nvPr/>
        </p:nvSpPr>
        <p:spPr>
          <a:xfrm>
            <a:off x="270913" y="471088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6</a:t>
            </a:r>
            <a:endParaRPr lang="en-US" sz="1100" dirty="0"/>
          </a:p>
        </p:txBody>
      </p:sp>
      <p:sp>
        <p:nvSpPr>
          <p:cNvPr id="88" name="TextBox 87"/>
          <p:cNvSpPr txBox="1"/>
          <p:nvPr/>
        </p:nvSpPr>
        <p:spPr>
          <a:xfrm>
            <a:off x="270913" y="546579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7</a:t>
            </a:r>
            <a:endParaRPr 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270913" y="5765352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8</a:t>
            </a:r>
            <a:endParaRPr 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0913" y="6125157"/>
            <a:ext cx="742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Switch 9</a:t>
            </a:r>
            <a:endParaRPr lang="en-US" sz="1100" dirty="0"/>
          </a:p>
        </p:txBody>
      </p:sp>
      <p:sp>
        <p:nvSpPr>
          <p:cNvPr id="91" name="Oval 90"/>
          <p:cNvSpPr/>
          <p:nvPr/>
        </p:nvSpPr>
        <p:spPr>
          <a:xfrm>
            <a:off x="1485007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80316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328530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697227" y="56993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290929" y="318935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28122" y="635313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01097" y="4935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13291" y="4259699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192760" y="391945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172040" y="5279243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579530" y="2563628"/>
            <a:ext cx="150502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084552" y="2540768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510001" y="4653517"/>
            <a:ext cx="991115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4485769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15478" y="4630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6503657" y="3637517"/>
            <a:ext cx="212643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6409134" y="3614657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506574" y="6004102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7706235" y="2841504"/>
            <a:ext cx="94523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456827" y="2586487"/>
            <a:ext cx="317731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337442" y="2586488"/>
            <a:ext cx="437116" cy="62572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4485769" y="2586487"/>
            <a:ext cx="305981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379869" y="2602754"/>
            <a:ext cx="852968" cy="103476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232837" y="2864364"/>
            <a:ext cx="431210" cy="242711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579530" y="3637517"/>
            <a:ext cx="149146" cy="30528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774558" y="2586487"/>
            <a:ext cx="248093" cy="281942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697227" y="2602755"/>
            <a:ext cx="441843" cy="60945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885814" y="2563628"/>
            <a:ext cx="744279" cy="30480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6013291" y="395028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4100622" y="5324962"/>
            <a:ext cx="743099" cy="40244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7194686" y="3942800"/>
            <a:ext cx="691128" cy="71977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6184605" y="3919458"/>
            <a:ext cx="1110511" cy="1016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6775302" y="2563628"/>
            <a:ext cx="825795" cy="105102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3510001" y="2540768"/>
            <a:ext cx="825795" cy="107388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3180316" y="3919458"/>
            <a:ext cx="276511" cy="3402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5015023" y="3942800"/>
            <a:ext cx="590698" cy="3168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6775302" y="3936750"/>
            <a:ext cx="301256" cy="73962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584558" y="3930432"/>
            <a:ext cx="513907" cy="104206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152180" y="5302103"/>
            <a:ext cx="513907" cy="10846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775378" y="5302103"/>
            <a:ext cx="419308" cy="74771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5396067" y="4951104"/>
            <a:ext cx="510910" cy="3509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6577451" y="4977637"/>
            <a:ext cx="617235" cy="3209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7944884" y="4972498"/>
            <a:ext cx="575874" cy="3296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3387707" y="5298561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192233" y="5324962"/>
            <a:ext cx="948089" cy="108820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2215116" y="3942801"/>
            <a:ext cx="1730744" cy="243319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1981199" y="4653517"/>
            <a:ext cx="682848" cy="66517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3387707" y="4935458"/>
            <a:ext cx="386851" cy="3895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03920" y="4282559"/>
            <a:ext cx="1001801" cy="10424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>
            <a:off x="3672958" y="5279243"/>
            <a:ext cx="614325" cy="109674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3371243" y="3258416"/>
            <a:ext cx="691116" cy="68438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4446192" y="3614657"/>
            <a:ext cx="190785" cy="32209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4603920" y="3189355"/>
            <a:ext cx="411103" cy="76092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5687871" y="4305419"/>
            <a:ext cx="721263" cy="97382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6603988" y="3206164"/>
            <a:ext cx="378059" cy="75982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/>
          <p:nvPr/>
        </p:nvCxnSpPr>
        <p:spPr>
          <a:xfrm flipV="1">
            <a:off x="7005656" y="2586487"/>
            <a:ext cx="595441" cy="6196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6603988" y="2586487"/>
            <a:ext cx="472570" cy="25501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 flipV="1">
            <a:off x="7454005" y="5302103"/>
            <a:ext cx="294184" cy="40782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V="1">
            <a:off x="7658974" y="5324963"/>
            <a:ext cx="439491" cy="67913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>
            <a:off x="8098466" y="5302103"/>
            <a:ext cx="259906" cy="42530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8358372" y="5324963"/>
            <a:ext cx="271721" cy="106180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069005" y="1958212"/>
            <a:ext cx="48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114" name="Donut 113"/>
          <p:cNvSpPr/>
          <p:nvPr/>
        </p:nvSpPr>
        <p:spPr>
          <a:xfrm>
            <a:off x="3166717" y="4406944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7" name="Donut 116"/>
          <p:cNvSpPr/>
          <p:nvPr/>
        </p:nvSpPr>
        <p:spPr>
          <a:xfrm>
            <a:off x="2944806" y="5078390"/>
            <a:ext cx="565195" cy="447425"/>
          </a:xfrm>
          <a:prstGeom prst="donut">
            <a:avLst>
              <a:gd name="adj" fmla="val 711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1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12628</TotalTime>
  <Words>404</Words>
  <Application>Microsoft Macintosh PowerPoint</Application>
  <PresentationFormat>On-screen Show (4:3)</PresentationFormat>
  <Paragraphs>84</Paragraphs>
  <Slides>19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Perception</vt:lpstr>
      <vt:lpstr>Automated Troubleshooting for Software-Defined Networks</vt:lpstr>
      <vt:lpstr>PowerPoint Presentation</vt:lpstr>
      <vt:lpstr>How many events in a datacenter network?</vt:lpstr>
      <vt:lpstr>Something goes wrong!</vt:lpstr>
      <vt:lpstr>Best practice: Logs</vt:lpstr>
      <vt:lpstr>Best practice: Logs</vt:lpstr>
      <vt:lpstr>Goal</vt:lpstr>
      <vt:lpstr>Minimal Causal Set</vt:lpstr>
      <vt:lpstr>Minimal Causal Set</vt:lpstr>
      <vt:lpstr>High-Level Approach</vt:lpstr>
      <vt:lpstr>Replaying Altered History is Hard</vt:lpstr>
      <vt:lpstr>Pruning Causes Divergence</vt:lpstr>
      <vt:lpstr>But usually it doesn’t affect the result</vt:lpstr>
      <vt:lpstr>Need to Reason About Equivalence!</vt:lpstr>
      <vt:lpstr>It Works!</vt:lpstr>
      <vt:lpstr>Summary</vt:lpstr>
      <vt:lpstr>Backup</vt:lpstr>
      <vt:lpstr>References </vt:lpstr>
      <vt:lpstr>Simulator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SDNs </dc:title>
  <dc:creator>R. Colin Scott</dc:creator>
  <cp:lastModifiedBy>R. Colin Scott</cp:lastModifiedBy>
  <cp:revision>204</cp:revision>
  <cp:lastPrinted>2012-07-19T23:21:06Z</cp:lastPrinted>
  <dcterms:created xsi:type="dcterms:W3CDTF">2012-02-23T00:13:04Z</dcterms:created>
  <dcterms:modified xsi:type="dcterms:W3CDTF">2013-04-26T19:54:08Z</dcterms:modified>
</cp:coreProperties>
</file>